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0" r:id="rId1"/>
  </p:sldMasterIdLst>
  <p:notesMasterIdLst>
    <p:notesMasterId r:id="rId13"/>
  </p:notesMasterIdLst>
  <p:handoutMasterIdLst>
    <p:handoutMasterId r:id="rId14"/>
  </p:handoutMasterIdLst>
  <p:sldIdLst>
    <p:sldId id="874" r:id="rId2"/>
    <p:sldId id="836" r:id="rId3"/>
    <p:sldId id="838" r:id="rId4"/>
    <p:sldId id="839" r:id="rId5"/>
    <p:sldId id="872" r:id="rId6"/>
    <p:sldId id="833" r:id="rId7"/>
    <p:sldId id="869" r:id="rId8"/>
    <p:sldId id="873" r:id="rId9"/>
    <p:sldId id="846" r:id="rId10"/>
    <p:sldId id="887" r:id="rId11"/>
    <p:sldId id="848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 scaleToFitPaper="1"/>
  <p:clrMru>
    <a:srgbClr val="FFFFCC"/>
    <a:srgbClr val="FFFFD5"/>
    <a:srgbClr val="FF99FF"/>
    <a:srgbClr val="66CCFF"/>
    <a:srgbClr val="FF3300"/>
    <a:srgbClr val="FF0066"/>
    <a:srgbClr val="5F5F5F"/>
    <a:srgbClr val="91280B"/>
    <a:srgbClr val="BE34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21" autoAdjust="0"/>
    <p:restoredTop sz="86386" autoAdjust="0"/>
  </p:normalViewPr>
  <p:slideViewPr>
    <p:cSldViewPr>
      <p:cViewPr varScale="1">
        <p:scale>
          <a:sx n="97" d="100"/>
          <a:sy n="97" d="100"/>
        </p:scale>
        <p:origin x="72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28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21725"/>
            <a:ext cx="29718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21725"/>
            <a:ext cx="29718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3DFEAE5-D8E1-4839-9712-6666D19364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691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3738"/>
            <a:ext cx="4529138" cy="3397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21175"/>
            <a:ext cx="5029200" cy="416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21725"/>
            <a:ext cx="29718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0FF5AC3-0825-464F-8226-E04F22636F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6055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Bookman"/>
              <a:ea typeface="Osaka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10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11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43F2B7-7D80-444F-AD9A-4DD1D153171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43F2B7-7D80-444F-AD9A-4DD1D153171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43F2B7-7D80-444F-AD9A-4DD1D153171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43F2B7-7D80-444F-AD9A-4DD1D153171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2597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6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7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3468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8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556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9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</p:grpSp>
      <p:sp>
        <p:nvSpPr>
          <p:cNvPr id="697354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97355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FA8E1-D30B-422D-AD42-E1A21B3AB1F8}" type="datetime1">
              <a:rPr lang="en-US"/>
              <a:pPr>
                <a:defRPr/>
              </a:pPr>
              <a:t>8/27/2024</a:t>
            </a:fld>
            <a:endParaRPr lang="en-US" dirty="0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6A56F-1E7C-4C66-8DEB-519C59F7FB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C9883-B1C2-48FD-B79B-1E0C484E4470}" type="datetime1">
              <a:rPr lang="en-US"/>
              <a:pPr>
                <a:defRPr/>
              </a:pPr>
              <a:t>8/27/2024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70D50-6233-4A51-A49B-DD2E02B9F9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A3271-3437-436A-B5E5-A1E45BB4D32A}" type="datetime1">
              <a:rPr lang="en-US"/>
              <a:pPr>
                <a:defRPr/>
              </a:pPr>
              <a:t>8/27/2024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E0F15-7FDA-47D9-B101-FDCE35D562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0E01D-6901-45FF-8E75-103F9B9EE73A}" type="datetime1">
              <a:rPr lang="en-US"/>
              <a:pPr>
                <a:defRPr/>
              </a:pPr>
              <a:t>8/27/2024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31CEE-AD9E-45E2-B6C7-8634B12B69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B543E-753B-4783-B725-407D9532EDB3}" type="datetime1">
              <a:rPr lang="en-US"/>
              <a:pPr>
                <a:defRPr/>
              </a:pPr>
              <a:t>8/27/2024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68832-C841-4F26-8661-F0C780CB10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A8647-B29C-483C-A506-E71BE45AC214}" type="datetime1">
              <a:rPr lang="en-US"/>
              <a:pPr>
                <a:defRPr/>
              </a:pPr>
              <a:t>8/27/2024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93EEB-BDA0-4460-BAC9-6A0A9DE8D8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632A2-2314-41CE-9A71-EC989BC1157C}" type="datetime1">
              <a:rPr lang="en-US"/>
              <a:pPr>
                <a:defRPr/>
              </a:pPr>
              <a:t>8/27/2024</a:t>
            </a:fld>
            <a:endParaRPr lang="en-US" dirty="0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611FA0-03AF-4A9B-B581-4FED23E95F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02E46-0452-4480-9798-84A9621AD11D}" type="datetime1">
              <a:rPr lang="en-US"/>
              <a:pPr>
                <a:defRPr/>
              </a:pPr>
              <a:t>8/27/2024</a:t>
            </a:fld>
            <a:endParaRPr lang="en-US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F5C47-19B2-4F33-A6D3-FA0F95CABD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D503E-6EAA-4DCB-AF23-1AD824CB4E45}" type="datetime1">
              <a:rPr lang="en-US"/>
              <a:pPr>
                <a:defRPr/>
              </a:pPr>
              <a:t>8/27/2024</a:t>
            </a:fld>
            <a:endParaRPr lang="en-US" dirty="0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57F01-7670-4D72-B57E-00D0C64851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8F341-ED55-4725-B17A-D5E8E1516225}" type="datetime1">
              <a:rPr lang="en-US"/>
              <a:pPr>
                <a:defRPr/>
              </a:pPr>
              <a:t>8/27/2024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0BE61-F04D-42D8-9652-430B1039EA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4DEB3-777B-43BE-9D24-C47587962B91}" type="datetime1">
              <a:rPr lang="en-US"/>
              <a:pPr>
                <a:defRPr/>
              </a:pPr>
              <a:t>8/27/2024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1FA69-F30B-4B1B-9AA5-F93EC330AC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69632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</p:grpSp>
      <p:sp>
        <p:nvSpPr>
          <p:cNvPr id="1027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96332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fld id="{98A1C9D1-1B7D-45D8-9642-18C7BAC442DD}" type="datetime1">
              <a:rPr lang="en-US"/>
              <a:pPr>
                <a:defRPr/>
              </a:pPr>
              <a:t>8/27/2024</a:t>
            </a:fld>
            <a:endParaRPr lang="en-US" dirty="0"/>
          </a:p>
        </p:txBody>
      </p:sp>
      <p:sp>
        <p:nvSpPr>
          <p:cNvPr id="69633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34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1D1F49-5940-4892-991E-D5290BEF4A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B0997-23C2-4D7D-A607-3241F650475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980728"/>
            <a:ext cx="8839200" cy="838200"/>
          </a:xfrm>
        </p:spPr>
        <p:txBody>
          <a:bodyPr lIns="90487" tIns="44450" rIns="90487" bIns="44450"/>
          <a:lstStyle/>
          <a:p>
            <a:pPr eaLnBrk="1" hangingPunct="1">
              <a:lnSpc>
                <a:spcPct val="90000"/>
              </a:lnSpc>
            </a:pPr>
            <a:r>
              <a:rPr lang="zh-CN" altLang="en-US" sz="4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圣经阐述：如何解释和应用圣经</a:t>
            </a:r>
            <a:r>
              <a:rPr lang="en-US" altLang="zh-CN" sz="4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- 7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552" y="5085184"/>
            <a:ext cx="8001000" cy="914333"/>
          </a:xfrm>
        </p:spPr>
        <p:txBody>
          <a:bodyPr lIns="90487" tIns="44450" rIns="90487" bIns="44450"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dirty="0">
                <a:ea typeface="PMingLiU" pitchFamily="18" charset="-120"/>
              </a:rPr>
              <a:t>Pastor Iho Tree (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崔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谊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厚牧师</a:t>
            </a:r>
            <a:r>
              <a:rPr lang="en-US" altLang="zh-TW" sz="2800" dirty="0">
                <a:ea typeface="PMingLiU" pitchFamily="18" charset="-120"/>
              </a:rPr>
              <a:t>), PCA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dirty="0">
                <a:ea typeface="PMingLiU" pitchFamily="18" charset="-120"/>
              </a:rPr>
              <a:t>8-11-2024</a:t>
            </a:r>
          </a:p>
        </p:txBody>
      </p:sp>
    </p:spTree>
    <p:extLst>
      <p:ext uri="{BB962C8B-B14F-4D97-AF65-F5344CB8AC3E}">
        <p14:creationId xmlns:p14="http://schemas.microsoft.com/office/powerpoint/2010/main" val="2677306431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10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1772816"/>
            <a:ext cx="7848600" cy="3750392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altLang="zh-TW" sz="8000" dirty="0">
                <a:solidFill>
                  <a:srgbClr val="FFFF00"/>
                </a:solidFill>
                <a:ea typeface="TSC UKai M TT" pitchFamily="49" charset="-122"/>
              </a:rPr>
              <a:t>Context</a:t>
            </a:r>
            <a:r>
              <a:rPr lang="en-US" altLang="zh-TW" sz="8000" dirty="0">
                <a:latin typeface="+mj-lt"/>
                <a:ea typeface="TSC UKai M TT" pitchFamily="49" charset="-122"/>
              </a:rPr>
              <a:t>  </a:t>
            </a:r>
            <a:r>
              <a:rPr lang="en-US" altLang="zh-TW" sz="8000" i="1" dirty="0">
                <a:solidFill>
                  <a:srgbClr val="FF99FF"/>
                </a:solidFill>
                <a:latin typeface="+mj-lt"/>
                <a:ea typeface="TSC UKai M TT" pitchFamily="49" charset="-122"/>
              </a:rPr>
              <a:t>is King! </a:t>
            </a:r>
          </a:p>
          <a:p>
            <a:pPr eaLnBrk="1" hangingPunct="1">
              <a:lnSpc>
                <a:spcPct val="90000"/>
              </a:lnSpc>
            </a:pPr>
            <a:endParaRPr lang="en-US" altLang="zh-TW" sz="8000" dirty="0">
              <a:latin typeface="+mj-lt"/>
              <a:ea typeface="TSC UKai M TT" pitchFamily="49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ja-JP" altLang="en-US" sz="8000" dirty="0">
                <a:solidFill>
                  <a:srgbClr val="FFFF00"/>
                </a:solidFill>
                <a:latin typeface="TSC UKai M TT" pitchFamily="49" charset="-122"/>
                <a:ea typeface="TSC UKai M TT" pitchFamily="49" charset="-122"/>
              </a:rPr>
              <a:t>上下文   </a:t>
            </a:r>
            <a:r>
              <a:rPr lang="ja-JP" altLang="en-US" sz="8000" i="1" dirty="0">
                <a:solidFill>
                  <a:srgbClr val="FF99FF"/>
                </a:solidFill>
                <a:latin typeface="TSC UKai M TT" pitchFamily="49" charset="-122"/>
                <a:ea typeface="TSC UKai M TT" pitchFamily="49" charset="-122"/>
              </a:rPr>
              <a:t>最重要</a:t>
            </a:r>
            <a:r>
              <a:rPr lang="en-US" altLang="zh-TW" sz="8000" i="1" dirty="0">
                <a:solidFill>
                  <a:srgbClr val="FF99FF"/>
                </a:solidFill>
                <a:ea typeface="TSC UKai M TT" pitchFamily="49" charset="-122"/>
              </a:rPr>
              <a:t>!</a:t>
            </a:r>
            <a:endParaRPr lang="en-US" altLang="zh-TW" sz="8000" i="1" dirty="0">
              <a:solidFill>
                <a:srgbClr val="FF99FF"/>
              </a:solidFill>
              <a:latin typeface="TSC UKai M TT" pitchFamily="49" charset="-122"/>
              <a:ea typeface="TSC UKai M TT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66816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11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618" y="1124744"/>
            <a:ext cx="8640763" cy="5580856"/>
          </a:xfrm>
        </p:spPr>
        <p:txBody>
          <a:bodyPr lIns="92075" tIns="46038" rIns="92075" bIns="46038"/>
          <a:lstStyle/>
          <a:p>
            <a:pPr marL="400050" lvl="1" indent="-400050" eaLnBrk="1" hangingPunct="1">
              <a:lnSpc>
                <a:spcPts val="3200"/>
              </a:lnSpc>
              <a:buFont typeface="+mj-lt"/>
              <a:buAutoNum type="arabicPeriod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上下文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 - 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本节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经文的上下文是如何帮助我们理</a:t>
            </a:r>
            <a:r>
              <a:rPr lang="zh-TW" altLang="en-US" sz="2400" dirty="0">
                <a:ea typeface="DFKai-SB" panose="03000509000000000000" pitchFamily="65" charset="-120"/>
              </a:rPr>
              <a:t>本节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解经文？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400050" lvl="1" indent="-400050" eaLnBrk="1" hangingPunct="1">
              <a:lnSpc>
                <a:spcPts val="3200"/>
              </a:lnSpc>
              <a:buFont typeface="+mj-lt"/>
              <a:buAutoNum type="arabicPeriod"/>
            </a:pPr>
            <a:r>
              <a:rPr lang="zh-TW" altLang="en-US" sz="2400" dirty="0">
                <a:solidFill>
                  <a:srgbClr val="FFFF00"/>
                </a:solidFill>
                <a:ea typeface="DFKai-SB" panose="03000509000000000000" pitchFamily="65" charset="-120"/>
              </a:rPr>
              <a:t>本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段落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的上下文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-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前后段落怎么说？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400050" lvl="1" indent="-400050" eaLnBrk="1" hangingPunct="1">
              <a:lnSpc>
                <a:spcPts val="3200"/>
              </a:lnSpc>
              <a:buFont typeface="+mj-lt"/>
              <a:buAutoNum type="arabicPeriod"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这本书的上下文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400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内涵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)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-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这段话如何与这本书的思想相吻合？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400050" lvl="1" indent="-400050" eaLnBrk="1" hangingPunct="1">
              <a:lnSpc>
                <a:spcPts val="3200"/>
              </a:lnSpc>
              <a:buFont typeface="+mj-lt"/>
              <a:buAutoNum type="arabicPeriod"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作者的背景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-</a:t>
            </a:r>
            <a:r>
              <a:rPr lang="zh-CN" altLang="en-US" sz="2400" dirty="0">
                <a:ea typeface="DFKai-SB" panose="03000509000000000000" pitchFamily="65" charset="-120"/>
              </a:rPr>
              <a:t>本书的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作者还写了哪些与帮助我们理解这节经文有关的书？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400050" lvl="1" indent="-400050" eaLnBrk="1" hangingPunct="1">
              <a:lnSpc>
                <a:spcPts val="3200"/>
              </a:lnSpc>
              <a:buFont typeface="+mj-lt"/>
              <a:buAutoNum type="arabicPeriod"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整本圣经的上下文（神学）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-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圣经中还有哪些其他段落谈论这节经文</a:t>
            </a:r>
            <a:r>
              <a:rPr lang="zh-CN" altLang="en-US" sz="2400" dirty="0">
                <a:ea typeface="DFKai-SB" panose="03000509000000000000" pitchFamily="65" charset="-120"/>
              </a:rPr>
              <a:t>的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主题？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800100" lvl="2" indent="-400050" eaLnBrk="1" hangingPunct="1">
              <a:lnSpc>
                <a:spcPts val="3200"/>
              </a:lnSpc>
              <a:buFont typeface="Wingdings" panose="05000000000000000000" pitchFamily="2" charset="2"/>
              <a:buChar char="q"/>
            </a:pP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系统神学</a:t>
            </a:r>
            <a:r>
              <a:rPr lang="en-US" altLang="zh-CN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[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教义</a:t>
            </a:r>
            <a:r>
              <a:rPr lang="en-US" altLang="zh-CN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] 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–</a:t>
            </a:r>
            <a:r>
              <a:rPr lang="zh-CN" altLang="en-US" dirty="0">
                <a:ea typeface="DFKai-SB" panose="03000509000000000000" pitchFamily="65" charset="-120"/>
              </a:rPr>
              <a:t>例如：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威斯敏斯特信仰告白。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800100" lvl="2" indent="-400050" eaLnBrk="1" hangingPunct="1">
              <a:lnSpc>
                <a:spcPts val="3200"/>
              </a:lnSpc>
              <a:buFont typeface="Wingdings" panose="05000000000000000000" pitchFamily="2" charset="2"/>
              <a:buChar char="q"/>
            </a:pP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圣经神学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–</a:t>
            </a:r>
            <a:r>
              <a:rPr lang="zh-CN" altLang="en-US" dirty="0">
                <a:ea typeface="DFKai-SB" panose="03000509000000000000" pitchFamily="65" charset="-120"/>
              </a:rPr>
              <a:t>例如：</a:t>
            </a:r>
            <a:r>
              <a:rPr lang="en-US" altLang="zh-CN" dirty="0">
                <a:ea typeface="DFKai-SB" panose="03000509000000000000" pitchFamily="65" charset="-120"/>
              </a:rPr>
              <a:t> 《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神圣盟约</a:t>
            </a:r>
            <a:r>
              <a:rPr lang="en-US" altLang="zh-CN" dirty="0">
                <a:ea typeface="DFKai-SB" panose="03000509000000000000" pitchFamily="65" charset="-120"/>
              </a:rPr>
              <a:t>》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(Sacred Bond)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。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800100" lvl="2" indent="-400050" eaLnBrk="1" hangingPunct="1">
              <a:lnSpc>
                <a:spcPts val="3200"/>
              </a:lnSpc>
              <a:buFont typeface="Wingdings" panose="05000000000000000000" pitchFamily="2" charset="2"/>
              <a:buChar char="q"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例如：一位基督教徒在读了绵羊和山羊的</a:t>
            </a:r>
            <a:r>
              <a:rPr lang="zh-CN" altLang="en-US" dirty="0">
                <a:ea typeface="DFKai-SB" panose="03000509000000000000" pitchFamily="65" charset="-120"/>
              </a:rPr>
              <a:t>比喻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后，声称人们是靠自己的行为得救的。（</a:t>
            </a:r>
            <a:r>
              <a:rPr lang="zh-TW" altLang="en-US" dirty="0">
                <a:latin typeface="+mj-lt"/>
                <a:ea typeface="DFKai-SB" panose="03000509000000000000" pitchFamily="65" charset="-120"/>
              </a:rPr>
              <a:t>太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 25:31-46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）</a:t>
            </a:r>
            <a:endParaRPr lang="en-US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1618" y="12893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上下文分析</a:t>
            </a:r>
            <a:r>
              <a:rPr lang="en-US" altLang="zh-CN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-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不同层次</a:t>
            </a:r>
            <a:endParaRPr lang="en-US" altLang="zh-TW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56491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F2AF39-1EEF-40EB-B8F4-2E77BD076C3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8CA056-9B12-4FD7-84B8-AD2EB78F88D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5505" y="1025352"/>
            <a:ext cx="8892987" cy="5680248"/>
          </a:xfrm>
        </p:spPr>
        <p:txBody>
          <a:bodyPr lIns="92075" tIns="46038" rIns="92075" bIns="46038"/>
          <a:lstStyle/>
          <a:p>
            <a:pPr algn="l" eaLnBrk="1" hangingPunct="1">
              <a:lnSpc>
                <a:spcPts val="2400"/>
              </a:lnSpc>
            </a:pPr>
            <a:r>
              <a:rPr lang="en-US" altLang="zh-CN" sz="2400" dirty="0">
                <a:solidFill>
                  <a:srgbClr val="FFFF00"/>
                </a:solidFill>
                <a:ea typeface="DFKai-SB" panose="03000509000000000000" pitchFamily="65" charset="-120"/>
              </a:rPr>
              <a:t>3.  </a:t>
            </a:r>
            <a:r>
              <a:rPr lang="zh-CN" altLang="en-US" sz="2400" dirty="0">
                <a:solidFill>
                  <a:srgbClr val="FFFF00"/>
                </a:solidFill>
                <a:ea typeface="DFKai-SB" panose="03000509000000000000" pitchFamily="65" charset="-120"/>
              </a:rPr>
              <a:t>作为教导圣经的老师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233363" indent="-514350" algn="l" eaLnBrk="1" hangingPunct="1">
              <a:lnSpc>
                <a:spcPts val="2400"/>
              </a:lnSpc>
            </a:pPr>
            <a:r>
              <a:rPr lang="en-US" altLang="zh-CN" sz="20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	</a:t>
            </a:r>
            <a:endParaRPr lang="en-US" altLang="zh-TW" sz="2000" dirty="0">
              <a:latin typeface="+mj-lt"/>
              <a:ea typeface="DFKai-SB" panose="03000509000000000000" pitchFamily="65" charset="-120"/>
            </a:endParaRPr>
          </a:p>
          <a:p>
            <a:pPr marL="804863" lvl="1" indent="-342900" eaLnBrk="1" hangingPunct="1">
              <a:lnSpc>
                <a:spcPts val="3000"/>
              </a:lnSpc>
              <a:spcBef>
                <a:spcPts val="400"/>
              </a:spcBef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我们需要学习如何解释圣经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,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 让我们可以正确地教导神的话语。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 </a:t>
            </a:r>
          </a:p>
          <a:p>
            <a:pPr marL="804863" lvl="1" indent="-342900" eaLnBrk="1" hangingPunct="1">
              <a:lnSpc>
                <a:spcPts val="3000"/>
              </a:lnSpc>
              <a:spcBef>
                <a:spcPts val="400"/>
              </a:spcBef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圣经老师的教导比白宫或国务院的发言人更为重要。 他们为人类领袖</a:t>
            </a:r>
            <a:r>
              <a:rPr lang="zh-CN" altLang="en-US" sz="2400" dirty="0">
                <a:ea typeface="DFKai-SB" panose="03000509000000000000" pitchFamily="65" charset="-120"/>
              </a:rPr>
              <a:t>发言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，我们为上帝</a:t>
            </a:r>
            <a:r>
              <a:rPr lang="zh-CN" altLang="en-US" sz="2400" dirty="0">
                <a:ea typeface="DFKai-SB" panose="03000509000000000000" pitchFamily="65" charset="-120"/>
              </a:rPr>
              <a:t>发言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！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804863" lvl="1" indent="-342900" eaLnBrk="1" hangingPunct="1">
              <a:lnSpc>
                <a:spcPts val="3000"/>
              </a:lnSpc>
              <a:spcBef>
                <a:spcPts val="400"/>
              </a:spcBef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如果白宫在挑选发言人时非常谨慎（培训、经验、成熟度、沟通清晰等）那么教会应该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更谨慎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地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挑选带</a:t>
            </a:r>
            <a:r>
              <a:rPr lang="zh-CN" altLang="en-US" sz="2400" dirty="0">
                <a:solidFill>
                  <a:srgbClr val="FFFF00"/>
                </a:solidFill>
                <a:ea typeface="DFKai-SB" panose="03000509000000000000" pitchFamily="65" charset="-120"/>
              </a:rPr>
              <a:t>聚会</a:t>
            </a:r>
            <a:r>
              <a:rPr lang="en-US" altLang="zh-CN" sz="2400" dirty="0">
                <a:solidFill>
                  <a:srgbClr val="FFFF00"/>
                </a:solidFill>
                <a:ea typeface="DFKai-SB" panose="03000509000000000000" pitchFamily="65" charset="-120"/>
              </a:rPr>
              <a:t>,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并为上帝说话的人。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804863" lvl="1" indent="-342900" eaLnBrk="1" hangingPunct="1">
              <a:lnSpc>
                <a:spcPts val="3000"/>
              </a:lnSpc>
              <a:spcBef>
                <a:spcPts val="400"/>
              </a:spcBef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我们不可能成为一个完美的圣经老师，但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我们应该努力成为更好</a:t>
            </a:r>
            <a:r>
              <a:rPr lang="zh-CN" altLang="en-US" sz="2400" dirty="0">
                <a:solidFill>
                  <a:srgbClr val="FFFF00"/>
                </a:solidFill>
                <a:ea typeface="DFKai-SB" panose="03000509000000000000" pitchFamily="65" charset="-120"/>
              </a:rPr>
              <a:t>教导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圣经</a:t>
            </a:r>
            <a:r>
              <a:rPr lang="zh-CN" altLang="en-US" sz="2400" dirty="0">
                <a:solidFill>
                  <a:srgbClr val="FFFF00"/>
                </a:solidFill>
                <a:ea typeface="DFKai-SB" panose="03000509000000000000" pitchFamily="65" charset="-120"/>
              </a:rPr>
              <a:t>的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老师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，因为教会和我们都要为我们所教导的内容负责！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804863" lvl="1" indent="-342900" eaLnBrk="1" hangingPunct="1">
              <a:lnSpc>
                <a:spcPts val="3000"/>
              </a:lnSpc>
              <a:spcBef>
                <a:spcPts val="400"/>
              </a:spcBef>
            </a:pP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雅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 3:1 </a:t>
            </a:r>
            <a:r>
              <a:rPr lang="zh-TW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我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的弟兄们，你们不应该有太多人作教师，因为知道我们作教师的将受更严厉的审判。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99D7560-F1EE-46BF-B081-20BF587C5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506" y="91530"/>
            <a:ext cx="8892987" cy="39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zh-CN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+mn-cs"/>
              </a:rPr>
              <a:t>为什么需要学习解释圣经？</a:t>
            </a:r>
            <a:r>
              <a:rPr kumimoji="0" lang="en-US" altLang="zh-CN" sz="3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+mn-cs"/>
              </a:rPr>
              <a:t>- 12</a:t>
            </a:r>
            <a:endParaRPr kumimoji="0" lang="en-US" altLang="zh-TW" sz="30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/>
              <a:ea typeface="DFKai-SB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9089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F2AF39-1EEF-40EB-B8F4-2E77BD076C3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8CA056-9B12-4FD7-84B8-AD2EB78F88D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273" y="1036704"/>
            <a:ext cx="8497452" cy="5668112"/>
          </a:xfrm>
        </p:spPr>
        <p:txBody>
          <a:bodyPr lIns="92075" tIns="46038" rIns="92075" bIns="46038"/>
          <a:lstStyle/>
          <a:p>
            <a:pPr algn="l" eaLnBrk="1" hangingPunct="1">
              <a:lnSpc>
                <a:spcPts val="3000"/>
              </a:lnSpc>
            </a:pP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4. 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作为执事，长老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marL="804863" lvl="1" indent="-342900" eaLnBrk="1" hangingPunct="1">
              <a:lnSpc>
                <a:spcPts val="3000"/>
              </a:lnSpc>
              <a:spcBef>
                <a:spcPts val="400"/>
              </a:spcBef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执事的资格之一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1147763" lvl="1" indent="-342900" eaLnBrk="1" hangingPunct="1">
              <a:lnSpc>
                <a:spcPts val="3000"/>
              </a:lnSpc>
              <a:spcBef>
                <a:spcPts val="400"/>
              </a:spcBef>
            </a:pP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提前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3:8-10 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照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样，执事也必须庄重，不一口两舌，不酗酒，不贪不义之财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9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用清洁的良心持守</a:t>
            </a:r>
            <a:r>
              <a:rPr lang="zh-CN" altLang="en-US" sz="2400" u="sng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信仰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的奥秘 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教义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)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10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他们也必须先受考验，若没有可责之处，然后才让他们作执事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marL="804863" lvl="1" indent="-342900" eaLnBrk="1" hangingPunct="1">
              <a:lnSpc>
                <a:spcPts val="3000"/>
              </a:lnSpc>
              <a:spcBef>
                <a:spcPts val="400"/>
              </a:spcBef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信仰的奥秘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” (ESV: mystery of the faith)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是基本的基督教教义，建立在对圣经经文正确解释的基础上。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 </a:t>
            </a:r>
          </a:p>
          <a:p>
            <a:pPr marL="804863" lvl="1" indent="-342900" eaLnBrk="1" hangingPunct="1">
              <a:lnSpc>
                <a:spcPts val="3000"/>
              </a:lnSpc>
              <a:spcBef>
                <a:spcPts val="400"/>
              </a:spcBef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如果一个教会不开设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释经学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基本基督教教义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的课程来培养未来的执事候选人，怎么可能有合格的执事候选人呢？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804863" lvl="1" indent="-342900" eaLnBrk="1" hangingPunct="1">
              <a:lnSpc>
                <a:spcPts val="3000"/>
              </a:lnSpc>
              <a:spcBef>
                <a:spcPts val="400"/>
              </a:spcBef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在考虑执事候选人时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提前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3:9)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信徒们如何辨别他们是否对基本教义有很好的理解呢？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00857EEF-DC44-41E6-80BF-31174B587E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506" y="91530"/>
            <a:ext cx="8892987" cy="39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zh-CN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+mn-cs"/>
              </a:rPr>
              <a:t>为什么需要学习解释圣经？</a:t>
            </a:r>
            <a:r>
              <a:rPr kumimoji="0" lang="en-US" altLang="zh-CN" sz="3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+mn-cs"/>
              </a:rPr>
              <a:t>- 13</a:t>
            </a:r>
            <a:endParaRPr kumimoji="0" lang="en-US" altLang="zh-TW" sz="30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/>
              <a:ea typeface="DFKai-SB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8291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F2AF39-1EEF-40EB-B8F4-2E77BD076C3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8CA056-9B12-4FD7-84B8-AD2EB78F88D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548680"/>
            <a:ext cx="8640763" cy="6156920"/>
          </a:xfrm>
        </p:spPr>
        <p:txBody>
          <a:bodyPr lIns="92075" tIns="46038" rIns="92075" bIns="46038"/>
          <a:lstStyle/>
          <a:p>
            <a:pPr algn="l" eaLnBrk="1" hangingPunct="1">
              <a:lnSpc>
                <a:spcPts val="3100"/>
              </a:lnSpc>
            </a:pP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4. 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作为执事，长老</a:t>
            </a:r>
          </a:p>
          <a:p>
            <a:pPr marL="804863" lvl="1" indent="-342900" eaLnBrk="1" hangingPunct="1">
              <a:lnSpc>
                <a:spcPts val="2800"/>
              </a:lnSpc>
              <a:spcBef>
                <a:spcPts val="400"/>
              </a:spcBef>
            </a:pP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长老或牧师的资格之一</a:t>
            </a:r>
            <a:endParaRPr lang="en-US" sz="22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804863" lvl="1" indent="-342900" eaLnBrk="1" hangingPunct="1">
              <a:lnSpc>
                <a:spcPts val="2800"/>
              </a:lnSpc>
              <a:spcBef>
                <a:spcPts val="400"/>
              </a:spcBef>
            </a:pPr>
            <a:r>
              <a:rPr lang="zh-TW" altLang="en-US" sz="2200" dirty="0">
                <a:ea typeface="DFKai-SB" panose="03000509000000000000" pitchFamily="65" charset="-120"/>
              </a:rPr>
              <a:t>提前 </a:t>
            </a:r>
            <a:r>
              <a:rPr lang="en-US" altLang="zh-TW" sz="2200" dirty="0">
                <a:latin typeface="+mj-lt"/>
                <a:ea typeface="DFKai-SB" panose="03000509000000000000" pitchFamily="65" charset="-120"/>
              </a:rPr>
              <a:t>3:2 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所以作监督的，必须无可指摘，只作一个妻子的丈夫，有节制，自律，庄重，乐意接待客旅，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善于教导 </a:t>
            </a:r>
            <a:r>
              <a:rPr lang="en-US" altLang="zh-TW" sz="22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able to teach</a:t>
            </a:r>
            <a:r>
              <a:rPr lang="en-US" altLang="zh-TW" sz="2200" dirty="0">
                <a:latin typeface="+mj-lt"/>
                <a:ea typeface="DFKai-SB" panose="03000509000000000000" pitchFamily="65" charset="-120"/>
              </a:rPr>
              <a:t>” </a:t>
            </a:r>
          </a:p>
          <a:p>
            <a:pPr marL="804863" lvl="1" indent="-342900" eaLnBrk="1" hangingPunct="1">
              <a:lnSpc>
                <a:spcPts val="2800"/>
              </a:lnSpc>
              <a:spcBef>
                <a:spcPts val="400"/>
              </a:spcBef>
            </a:pPr>
            <a:r>
              <a:rPr lang="zh-TW" altLang="en-US" sz="2200" dirty="0">
                <a:latin typeface="+mj-lt"/>
                <a:ea typeface="DFKai-SB" panose="03000509000000000000" pitchFamily="65" charset="-120"/>
              </a:rPr>
              <a:t>多</a:t>
            </a:r>
            <a:r>
              <a:rPr lang="en-US" altLang="zh-TW" sz="2200" dirty="0">
                <a:latin typeface="+mj-lt"/>
                <a:ea typeface="DFKai-SB" panose="03000509000000000000" pitchFamily="65" charset="-120"/>
              </a:rPr>
              <a:t> 1: 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6 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如果有人无可指摘，只作一个妻子的丈夫，儿女都信主，也没有人控告他们放荡或不受约束，才可以作长老。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7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因为监督是　神的管家，所以必须无可指摘、不任性、不随便动怒、不好酒、不打人、不贪不义之财；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8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却要接待客旅、喜爱良善、自律、公正、圣洁、自制，</a:t>
            </a:r>
            <a:r>
              <a:rPr lang="en-US" altLang="zh-TW" sz="2200" dirty="0">
                <a:latin typeface="+mj-lt"/>
                <a:ea typeface="DFKai-SB" panose="03000509000000000000" pitchFamily="65" charset="-120"/>
              </a:rPr>
              <a:t>9 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坚守那合乎教义、可靠的真道，好使他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能够</a:t>
            </a:r>
            <a:r>
              <a:rPr lang="zh-CN" altLang="en-US" sz="2200" u="sng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用纯正的道理 </a:t>
            </a:r>
            <a:r>
              <a:rPr lang="en-US" altLang="zh-CN" sz="2200" u="sng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(sound doctrine)</a:t>
            </a:r>
            <a:r>
              <a:rPr lang="en-US" altLang="zh-CN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劝勉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人，并且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能够折服反对的人 </a:t>
            </a:r>
            <a:r>
              <a:rPr lang="zh-TW" altLang="en-US" sz="22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TW" sz="2200" dirty="0">
                <a:latin typeface="+mj-lt"/>
                <a:ea typeface="DFKai-SB" panose="03000509000000000000" pitchFamily="65" charset="-120"/>
              </a:rPr>
              <a:t>ESV:</a:t>
            </a:r>
            <a:r>
              <a:rPr lang="zh-TW" altLang="en-US" sz="22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200" dirty="0">
                <a:latin typeface="+mj-lt"/>
                <a:ea typeface="DFKai-SB" panose="03000509000000000000" pitchFamily="65" charset="-120"/>
              </a:rPr>
              <a:t>He must hold firm to the trustworthy word as taught, so that he may be able to </a:t>
            </a:r>
            <a:r>
              <a:rPr lang="en-US" altLang="zh-TW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give instruction </a:t>
            </a:r>
            <a:r>
              <a:rPr lang="en-US" altLang="zh-TW" sz="2200" dirty="0">
                <a:latin typeface="+mj-lt"/>
                <a:ea typeface="DFKai-SB" panose="03000509000000000000" pitchFamily="65" charset="-120"/>
              </a:rPr>
              <a:t>in </a:t>
            </a:r>
            <a:r>
              <a:rPr lang="en-US" altLang="zh-TW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sound doctrine </a:t>
            </a:r>
            <a:r>
              <a:rPr lang="en-US" altLang="zh-TW" sz="2200" dirty="0">
                <a:latin typeface="+mj-lt"/>
                <a:ea typeface="DFKai-SB" panose="03000509000000000000" pitchFamily="65" charset="-120"/>
              </a:rPr>
              <a:t>and also to </a:t>
            </a:r>
            <a:r>
              <a:rPr lang="en-US" altLang="zh-TW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rebuke those who contradict it</a:t>
            </a:r>
            <a:r>
              <a:rPr lang="en-US" altLang="zh-TW" sz="2200" dirty="0">
                <a:latin typeface="+mj-lt"/>
                <a:ea typeface="DFKai-SB" panose="03000509000000000000" pitchFamily="65" charset="-120"/>
              </a:rPr>
              <a:t>.</a:t>
            </a:r>
          </a:p>
          <a:p>
            <a:pPr marL="804863" lvl="1" indent="-342900" eaLnBrk="1" hangingPunct="1">
              <a:lnSpc>
                <a:spcPts val="2800"/>
              </a:lnSpc>
              <a:spcBef>
                <a:spcPts val="400"/>
              </a:spcBef>
            </a:pP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如果一个教会没有开设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释经学的课程去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装备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未来的长老候选人，或用它来建立他们的 </a:t>
            </a:r>
            <a:r>
              <a:rPr lang="en-US" altLang="zh-CN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正确教义</a:t>
            </a:r>
            <a:r>
              <a:rPr lang="en-US" altLang="zh-CN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呢？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教会怎么可能有合格的长老候选人呢？</a:t>
            </a:r>
            <a:endParaRPr lang="en-US" altLang="zh-TW" sz="2200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BE22061F-382C-4A9D-B516-B93E42C9B5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648" y="0"/>
            <a:ext cx="8892987" cy="39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zh-CN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+mn-cs"/>
              </a:rPr>
              <a:t>为什么需要学习解释圣经？</a:t>
            </a:r>
            <a:r>
              <a:rPr kumimoji="0" lang="en-US" altLang="zh-CN" sz="3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+mn-cs"/>
              </a:rPr>
              <a:t>- 14</a:t>
            </a:r>
            <a:endParaRPr kumimoji="0" lang="en-US" altLang="zh-TW" sz="30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/>
              <a:ea typeface="DFKai-SB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1010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F2AF39-1EEF-40EB-B8F4-2E77BD076C3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8CA056-9B12-4FD7-84B8-AD2EB78F88D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552" y="1196752"/>
            <a:ext cx="8430738" cy="5148808"/>
          </a:xfrm>
        </p:spPr>
        <p:txBody>
          <a:bodyPr lIns="92075" tIns="46038" rIns="92075" bIns="46038"/>
          <a:lstStyle/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endParaRPr lang="en-US" altLang="zh-CN" sz="2800" dirty="0">
              <a:solidFill>
                <a:srgbClr val="FF99FF"/>
              </a:solidFill>
              <a:ea typeface="DFKai-SB" panose="03000509000000000000" pitchFamily="65" charset="-120"/>
            </a:endParaRPr>
          </a:p>
          <a:p>
            <a:pPr marL="285750" indent="-285750" algn="l" eaLnBrk="1" hangingPunct="1">
              <a:buFont typeface="Arial" pitchFamily="34" charset="0"/>
              <a:buChar char="•"/>
            </a:pP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一般释经学 </a:t>
            </a: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与</a:t>
            </a:r>
            <a:r>
              <a:rPr lang="zh-TW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特殊释经学</a:t>
            </a:r>
            <a:endParaRPr lang="en-US" altLang="zh-CN" sz="28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buFont typeface="Arial" pitchFamily="34" charset="0"/>
              <a:buChar char="•"/>
            </a:pPr>
            <a:r>
              <a:rPr lang="zh-CN" altLang="en-US" sz="2800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一般释经学 </a:t>
            </a:r>
            <a:r>
              <a:rPr lang="en-US" altLang="zh-CN" sz="2800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(General Hermeneutics)</a:t>
            </a:r>
          </a:p>
          <a:p>
            <a:pPr marL="568325" lvl="1" indent="-225425" eaLnBrk="1" hangingPunct="1">
              <a:buFont typeface="Arial" pitchFamily="34" charset="0"/>
              <a:buChar char="•"/>
            </a:pP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上下文的分析 </a:t>
            </a:r>
            <a:r>
              <a:rPr lang="en-US" altLang="zh-CN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(Contextual Analysis)</a:t>
            </a:r>
          </a:p>
          <a:p>
            <a:pPr marL="568325" lvl="1" indent="-225425" eaLnBrk="1" hangingPunct="1">
              <a:buFont typeface="Arial" pitchFamily="34" charset="0"/>
              <a:buChar char="•"/>
            </a:pP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历史 </a:t>
            </a:r>
            <a:r>
              <a:rPr lang="en-US" altLang="zh-CN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, 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文化背景 </a:t>
            </a:r>
            <a:r>
              <a:rPr lang="en-US" altLang="zh-CN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(Historical/Cultural background)</a:t>
            </a:r>
          </a:p>
          <a:p>
            <a:pPr marL="568325" lvl="1" indent="-225425" eaLnBrk="1" hangingPunct="1">
              <a:buFont typeface="Arial" pitchFamily="34" charset="0"/>
              <a:buChar char="•"/>
            </a:pP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字汇的研究 </a:t>
            </a:r>
            <a:r>
              <a:rPr lang="en-US" altLang="zh-CN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(Word Study)</a:t>
            </a:r>
          </a:p>
          <a:p>
            <a:pPr marL="568325" lvl="1" indent="-225425" eaLnBrk="1" hangingPunct="1">
              <a:buFont typeface="Arial" pitchFamily="34" charset="0"/>
              <a:buChar char="•"/>
            </a:pP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文法的分析 </a:t>
            </a:r>
            <a:r>
              <a:rPr lang="en-US" altLang="zh-CN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(Grammatical Analysis) </a:t>
            </a:r>
          </a:p>
          <a:p>
            <a:pPr marL="285750" indent="-285750" algn="l" eaLnBrk="1" hangingPunct="1">
              <a:buFont typeface="Arial" pitchFamily="34" charset="0"/>
              <a:buChar char="•"/>
            </a:pPr>
            <a:r>
              <a:rPr lang="zh-CN" altLang="en-US" sz="2800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特殊释经学 </a:t>
            </a:r>
            <a:r>
              <a:rPr lang="en-US" altLang="zh-CN" sz="2800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(Special Hermeneutics)</a:t>
            </a:r>
          </a:p>
          <a:p>
            <a:pPr marL="568325" marR="0" lvl="1" indent="-225425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B2B2B2"/>
              </a:buClr>
              <a:buSzPct val="75000"/>
              <a:buFont typeface="Arial" pitchFamily="34" charset="0"/>
              <a:buChar char="•"/>
              <a:tabLst/>
              <a:defRPr/>
            </a:pPr>
            <a:r>
              <a:rPr kumimoji="0" lang="zh-CN" altLang="en-US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DFKai-SB" panose="03000509000000000000" pitchFamily="65" charset="-120"/>
                <a:cs typeface="+mn-cs"/>
              </a:rPr>
              <a:t>比喻性的言语 </a:t>
            </a:r>
            <a:r>
              <a:rPr kumimoji="0" lang="en-US" altLang="zh-CN" sz="28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DFKai-SB" panose="03000509000000000000" pitchFamily="65" charset="-120"/>
              </a:rPr>
              <a:t>(Figure of Speech) </a:t>
            </a: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endParaRPr lang="en-US" altLang="zh-CN" sz="2800" dirty="0">
              <a:solidFill>
                <a:srgbClr val="FFFF00"/>
              </a:solidFill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2703" y="15240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课程大纲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DFKai-SB" panose="03000509000000000000" pitchFamily="65" charset="-120"/>
              <a:ea typeface="DFKai-SB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3364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6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85" y="764704"/>
            <a:ext cx="9144000" cy="6315000"/>
          </a:xfrm>
        </p:spPr>
        <p:txBody>
          <a:bodyPr lIns="92075" tIns="46038" rIns="92075" bIns="46038"/>
          <a:lstStyle/>
          <a:p>
            <a:pPr marL="457200" indent="-400050" algn="l" eaLnBrk="1" hangingPunct="1">
              <a:lnSpc>
                <a:spcPts val="2800"/>
              </a:lnSpc>
              <a:buFont typeface="+mj-lt"/>
              <a:buAutoNum type="arabicPeriod"/>
            </a:pPr>
            <a:r>
              <a:rPr lang="zh-CN" altLang="en-US" sz="2400" u="sng" dirty="0">
                <a:solidFill>
                  <a:srgbClr val="FF99FF"/>
                </a:solidFill>
                <a:ea typeface="DFKai-SB" panose="03000509000000000000" pitchFamily="65" charset="-120"/>
              </a:rPr>
              <a:t>一般</a:t>
            </a:r>
            <a:r>
              <a:rPr lang="zh-CN" altLang="en-US" sz="2400" u="sng" dirty="0">
                <a:solidFill>
                  <a:srgbClr val="FFFF00"/>
                </a:solidFill>
                <a:ea typeface="DFKai-SB" panose="03000509000000000000" pitchFamily="65" charset="-120"/>
              </a:rPr>
              <a:t>释经学 </a:t>
            </a:r>
            <a:r>
              <a:rPr lang="en-US" altLang="zh-CN" sz="2400" u="sng" dirty="0">
                <a:ea typeface="DFKai-SB" panose="03000509000000000000" pitchFamily="65" charset="-120"/>
              </a:rPr>
              <a:t>(</a:t>
            </a:r>
            <a:r>
              <a:rPr lang="en-US" altLang="zh-TW" sz="2400" u="sng" dirty="0">
                <a:latin typeface="+mj-lt"/>
                <a:ea typeface="DFKai-SB" panose="03000509000000000000" pitchFamily="65" charset="-120"/>
              </a:rPr>
              <a:t>General Hermeneutics) - </a:t>
            </a:r>
            <a:r>
              <a:rPr lang="zh-CN" altLang="en-US" sz="2400" u="sng" dirty="0">
                <a:latin typeface="+mj-lt"/>
                <a:ea typeface="DFKai-SB" panose="03000509000000000000" pitchFamily="65" charset="-120"/>
              </a:rPr>
              <a:t>普通的解释原则 </a:t>
            </a:r>
            <a:r>
              <a:rPr lang="en-US" altLang="zh-TW" sz="2400" u="sng" dirty="0">
                <a:latin typeface="+mj-lt"/>
                <a:ea typeface="DFKai-SB" panose="03000509000000000000" pitchFamily="65" charset="-120"/>
              </a:rPr>
              <a:t>(General Interpretive Principles)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919163" lvl="1" indent="-457200" eaLnBrk="1" hangingPunct="1">
              <a:lnSpc>
                <a:spcPts val="2800"/>
              </a:lnSpc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适用于解释圣经中的任何段落。</a:t>
            </a:r>
            <a:r>
              <a:rPr lang="en-US" altLang="zh-TW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</a:t>
            </a:r>
            <a:endParaRPr lang="en-US" altLang="zh-CN" sz="2400" dirty="0">
              <a:latin typeface="+mj-lt"/>
              <a:ea typeface="DFKai-SB" panose="03000509000000000000" pitchFamily="65" charset="-120"/>
            </a:endParaRPr>
          </a:p>
          <a:p>
            <a:pPr marL="919163" lvl="1" indent="-457200" eaLnBrk="1" hangingPunct="1">
              <a:lnSpc>
                <a:spcPts val="28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它不限于该段落的“文学体裁”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sz="2400" dirty="0">
                <a:solidFill>
                  <a:srgbClr val="FFFF00"/>
                </a:solidFill>
                <a:ea typeface="DFKai-SB" panose="03000509000000000000" pitchFamily="65" charset="-120"/>
              </a:rPr>
              <a:t>literary genre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)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919163" lvl="1" indent="-457200" eaLnBrk="1" hangingPunct="1">
              <a:lnSpc>
                <a:spcPts val="28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  <a:cs typeface="Arial Unicode MS" pitchFamily="34" charset="-122"/>
              </a:rPr>
              <a:t>同样的规则也适用于解释任何文学作品，而不仅仅是圣经</a:t>
            </a:r>
            <a:endParaRPr lang="en-US" sz="2400" dirty="0">
              <a:latin typeface="+mj-lt"/>
              <a:ea typeface="DFKai-SB" panose="03000509000000000000" pitchFamily="65" charset="-120"/>
              <a:cs typeface="Arial Unicode MS" pitchFamily="34" charset="-122"/>
            </a:endParaRPr>
          </a:p>
          <a:p>
            <a:pPr marL="457200" indent="-400050" algn="l" eaLnBrk="1" hangingPunct="1">
              <a:lnSpc>
                <a:spcPts val="2800"/>
              </a:lnSpc>
              <a:buFont typeface="+mj-lt"/>
              <a:buAutoNum type="arabicPeriod"/>
            </a:pPr>
            <a:r>
              <a:rPr lang="zh-CN" altLang="en-US" sz="2400" u="sng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特殊</a:t>
            </a:r>
            <a:r>
              <a:rPr lang="zh-CN" altLang="en-US" sz="2400" u="sng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释经学 </a:t>
            </a:r>
            <a:r>
              <a:rPr lang="en-US" altLang="zh-CN" sz="2400" u="sng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altLang="zh-TW" sz="2400" u="sng" dirty="0">
                <a:latin typeface="+mj-lt"/>
                <a:ea typeface="DFKai-SB" panose="03000509000000000000" pitchFamily="65" charset="-120"/>
              </a:rPr>
              <a:t>Special Hermeneutics) - </a:t>
            </a:r>
            <a:r>
              <a:rPr lang="zh-CN" altLang="en-US" sz="2400" u="sng" dirty="0">
                <a:latin typeface="+mj-lt"/>
                <a:ea typeface="DFKai-SB" panose="03000509000000000000" pitchFamily="65" charset="-120"/>
              </a:rPr>
              <a:t>特殊的解释原则 </a:t>
            </a:r>
            <a:r>
              <a:rPr lang="en-US" altLang="zh-TW" sz="2400" u="sng" dirty="0">
                <a:latin typeface="+mj-lt"/>
                <a:ea typeface="DFKai-SB" panose="03000509000000000000" pitchFamily="65" charset="-120"/>
              </a:rPr>
              <a:t>(Special Interpretive Principles)</a:t>
            </a:r>
          </a:p>
          <a:p>
            <a:pPr marL="919163" lvl="1" indent="-457200" eaLnBrk="1" hangingPunct="1">
              <a:lnSpc>
                <a:spcPts val="2800"/>
              </a:lnSpc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特殊规则适用于解释圣经中的特定段落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919163" lvl="1" indent="-457200" eaLnBrk="1" hangingPunct="1">
              <a:lnSpc>
                <a:spcPts val="2800"/>
              </a:lnSpc>
            </a:pPr>
            <a:r>
              <a:rPr lang="zh-CN" altLang="en-US" sz="2400" dirty="0">
                <a:ea typeface="DFKai-SB" panose="03000509000000000000" pitchFamily="65" charset="-120"/>
              </a:rPr>
              <a:t>释经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规则依赖于</a:t>
            </a:r>
            <a:r>
              <a:rPr lang="zh-CN" altLang="en-US" sz="2400" dirty="0">
                <a:ea typeface="DFKai-SB" panose="03000509000000000000" pitchFamily="65" charset="-120"/>
              </a:rPr>
              <a:t>该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段落的“文学体裁”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919163" lvl="1" indent="-457200" eaLnBrk="1" hangingPunct="1">
              <a:lnSpc>
                <a:spcPts val="28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圣经中各种文学体裁的例子：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1200150" lvl="1" indent="-457200" eaLnBrk="1" hangingPunct="1">
              <a:lnSpc>
                <a:spcPts val="2800"/>
              </a:lnSpc>
              <a:buFont typeface="Wingdings" pitchFamily="2" charset="2"/>
              <a:buChar char="Ø"/>
            </a:pPr>
            <a:r>
              <a:rPr lang="zh-CN" altLang="en-US" sz="2400" dirty="0">
                <a:solidFill>
                  <a:srgbClr val="FFFFCC"/>
                </a:solidFill>
                <a:latin typeface="+mj-lt"/>
                <a:ea typeface="DFKai-SB" panose="03000509000000000000" pitchFamily="65" charset="-120"/>
              </a:rPr>
              <a:t>希伯来诗歌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如诗篇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), </a:t>
            </a:r>
            <a:r>
              <a:rPr lang="zh-CN" altLang="en-US" sz="2400" dirty="0">
                <a:solidFill>
                  <a:srgbClr val="FFFFCC"/>
                </a:solidFill>
                <a:latin typeface="+mj-lt"/>
                <a:ea typeface="DFKai-SB" panose="03000509000000000000" pitchFamily="65" charset="-120"/>
              </a:rPr>
              <a:t>比喻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(parable), </a:t>
            </a:r>
            <a:r>
              <a:rPr lang="zh-CN" altLang="en-US" sz="2400" dirty="0">
                <a:solidFill>
                  <a:srgbClr val="FFFFCC"/>
                </a:solidFill>
                <a:latin typeface="+mj-lt"/>
                <a:ea typeface="DFKai-SB" panose="03000509000000000000" pitchFamily="65" charset="-120"/>
              </a:rPr>
              <a:t>预言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(prophecy), 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1200150" lvl="1" indent="-457200" eaLnBrk="1" hangingPunct="1">
              <a:lnSpc>
                <a:spcPts val="2800"/>
              </a:lnSpc>
              <a:buFont typeface="Wingdings" pitchFamily="2" charset="2"/>
              <a:buChar char="Ø"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预表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(typology),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创造与主再来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(creation and consummation)</a:t>
            </a:r>
          </a:p>
          <a:p>
            <a:pPr marL="1200150" lvl="1" indent="-457200" eaLnBrk="1" hangingPunct="1">
              <a:lnSpc>
                <a:spcPts val="2800"/>
              </a:lnSpc>
              <a:buFont typeface="Wingdings" pitchFamily="2" charset="2"/>
              <a:buChar char="Ø"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书信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新约的大部分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),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比喻性</a:t>
            </a:r>
            <a:r>
              <a:rPr lang="zh-CN" altLang="en-US" sz="2400" dirty="0">
                <a:solidFill>
                  <a:srgbClr val="FFFF00"/>
                </a:solidFill>
                <a:ea typeface="DFKai-SB" panose="03000509000000000000" pitchFamily="65" charset="-120"/>
              </a:rPr>
              <a:t>言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语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(figurative language),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等。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1200150" lvl="1" indent="-457200" eaLnBrk="1" hangingPunct="1">
              <a:lnSpc>
                <a:spcPts val="28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关于特殊的诠释学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, 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请读</a:t>
            </a:r>
            <a:r>
              <a:rPr lang="en-US" altLang="zh-CN" sz="2400" dirty="0">
                <a:ea typeface="DFKai-SB" panose="03000509000000000000" pitchFamily="65" charset="-120"/>
              </a:rPr>
              <a:t>《</a:t>
            </a:r>
            <a:r>
              <a:rPr lang="zh-CN" altLang="en-US" sz="2400" dirty="0">
                <a:solidFill>
                  <a:srgbClr val="FFFF00"/>
                </a:solidFill>
                <a:ea typeface="DFKai-SB" panose="03000509000000000000" pitchFamily="65" charset="-120"/>
              </a:rPr>
              <a:t>读经的艺术</a:t>
            </a:r>
            <a:r>
              <a:rPr lang="en-US" altLang="zh-CN" sz="2400" dirty="0">
                <a:ea typeface="DFKai-SB" panose="03000509000000000000" pitchFamily="65" charset="-120"/>
              </a:rPr>
              <a:t>》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95536" y="2764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两类圣经解释性原则 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释经学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)</a:t>
            </a:r>
            <a:endParaRPr lang="en-US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0012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7</a:t>
            </a:fld>
            <a:endParaRPr lang="en-US" sz="1200" dirty="0">
              <a:latin typeface="+mn-lt"/>
              <a:cs typeface="+mn-cs"/>
            </a:endParaRPr>
          </a:p>
        </p:txBody>
      </p:sp>
      <p:pic>
        <p:nvPicPr>
          <p:cNvPr id="7" name="Picture 8" descr="http://ecx.images-amazon.com/images/I/41G5h1eWjEL.jpg">
            <a:extLst>
              <a:ext uri="{FF2B5EF4-FFF2-40B4-BE49-F238E27FC236}">
                <a16:creationId xmlns:a16="http://schemas.microsoft.com/office/drawing/2014/main" id="{3CF9F0DA-41EC-4E69-A49B-C3757FD67B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803" y="1470008"/>
            <a:ext cx="3105150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ow To Read The Bible For All Its Worth (Gordon Fee)">
            <a:extLst>
              <a:ext uri="{FF2B5EF4-FFF2-40B4-BE49-F238E27FC236}">
                <a16:creationId xmlns:a16="http://schemas.microsoft.com/office/drawing/2014/main" id="{5D10A6EE-8D79-4A0F-BE01-964C2A23EE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9" y="1470008"/>
            <a:ext cx="3320012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B123CCB-DDB2-4BF4-AAAE-E9EB938A321B}"/>
              </a:ext>
            </a:extLst>
          </p:cNvPr>
          <p:cNvSpPr/>
          <p:nvPr/>
        </p:nvSpPr>
        <p:spPr>
          <a:xfrm>
            <a:off x="251520" y="142852"/>
            <a:ext cx="84352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3200" dirty="0">
                <a:latin typeface="+mj-lt"/>
                <a:ea typeface="DFKai-SB" panose="03000509000000000000" pitchFamily="65" charset="-120"/>
              </a:rPr>
              <a:t>特殊释经学</a:t>
            </a:r>
            <a:r>
              <a:rPr lang="en-US" altLang="zh-CN" sz="3200" dirty="0">
                <a:solidFill>
                  <a:srgbClr val="FFFF00"/>
                </a:solidFill>
                <a:latin typeface="+mj-lt"/>
                <a:ea typeface="微软雅黑" pitchFamily="34" charset="-122"/>
              </a:rPr>
              <a:t> (</a:t>
            </a:r>
            <a:r>
              <a:rPr lang="en-US" altLang="zh-TW" sz="3200" dirty="0">
                <a:solidFill>
                  <a:srgbClr val="FFFF00"/>
                </a:solidFill>
                <a:latin typeface="+mj-lt"/>
                <a:ea typeface="+mj-ea"/>
              </a:rPr>
              <a:t>Special Hermeneutics)</a:t>
            </a:r>
          </a:p>
          <a:p>
            <a:pPr algn="ctr"/>
            <a:r>
              <a:rPr lang="en-US" altLang="zh-CN" sz="3200" dirty="0">
                <a:ea typeface="DFKai-SB" panose="03000509000000000000" pitchFamily="65" charset="-120"/>
              </a:rPr>
              <a:t>《</a:t>
            </a:r>
            <a:r>
              <a:rPr lang="zh-CN" altLang="en-US" sz="3200" dirty="0">
                <a:ea typeface="DFKai-SB" panose="03000509000000000000" pitchFamily="65" charset="-120"/>
              </a:rPr>
              <a:t>读经的艺术</a:t>
            </a:r>
            <a:r>
              <a:rPr lang="en-US" altLang="zh-CN" sz="3200" dirty="0">
                <a:ea typeface="DFKai-SB" panose="03000509000000000000" pitchFamily="65" charset="-120"/>
              </a:rPr>
              <a:t>》</a:t>
            </a:r>
            <a:endParaRPr lang="en-US" altLang="zh-TW" sz="3200" dirty="0">
              <a:solidFill>
                <a:srgbClr val="FFFF00"/>
              </a:solidFill>
              <a:latin typeface="+mj-lt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582401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8</a:t>
            </a:fld>
            <a:endParaRPr lang="en-US" sz="1200" dirty="0">
              <a:latin typeface="+mn-lt"/>
              <a:cs typeface="+mn-cs"/>
            </a:endParaRPr>
          </a:p>
        </p:txBody>
      </p:sp>
      <p:pic>
        <p:nvPicPr>
          <p:cNvPr id="1028" name="Picture 4" descr="How To Read The Bible For All Its Worth (Gordon Fee)">
            <a:extLst>
              <a:ext uri="{FF2B5EF4-FFF2-40B4-BE49-F238E27FC236}">
                <a16:creationId xmlns:a16="http://schemas.microsoft.com/office/drawing/2014/main" id="{5D10A6EE-8D79-4A0F-BE01-964C2A23EE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12775"/>
            <a:ext cx="3546380" cy="5087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B123CCB-DDB2-4BF4-AAAE-E9EB938A321B}"/>
              </a:ext>
            </a:extLst>
          </p:cNvPr>
          <p:cNvSpPr/>
          <p:nvPr/>
        </p:nvSpPr>
        <p:spPr>
          <a:xfrm>
            <a:off x="251520" y="152400"/>
            <a:ext cx="862485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3200" dirty="0">
                <a:latin typeface="+mj-lt"/>
                <a:ea typeface="DFKai-SB" panose="03000509000000000000" pitchFamily="65" charset="-120"/>
              </a:rPr>
              <a:t>特殊释经学</a:t>
            </a:r>
            <a:r>
              <a:rPr lang="en-US" altLang="zh-CN" sz="3200" dirty="0">
                <a:solidFill>
                  <a:srgbClr val="FFFF00"/>
                </a:solidFill>
                <a:latin typeface="+mj-lt"/>
                <a:ea typeface="微软雅黑" pitchFamily="34" charset="-122"/>
              </a:rPr>
              <a:t> </a:t>
            </a:r>
            <a:r>
              <a:rPr lang="en-US" altLang="zh-CN" sz="3200" dirty="0">
                <a:latin typeface="+mj-lt"/>
                <a:ea typeface="微软雅黑" pitchFamily="34" charset="-122"/>
              </a:rPr>
              <a:t>(</a:t>
            </a:r>
            <a:r>
              <a:rPr lang="en-US" altLang="zh-TW" sz="3200" dirty="0">
                <a:latin typeface="+mj-lt"/>
                <a:ea typeface="+mj-ea"/>
              </a:rPr>
              <a:t>Special Hermeneutics)</a:t>
            </a:r>
          </a:p>
          <a:p>
            <a:pPr algn="ctr"/>
            <a:r>
              <a:rPr lang="en-US" altLang="zh-CN" sz="3200" dirty="0">
                <a:solidFill>
                  <a:srgbClr val="FFFF00"/>
                </a:solidFill>
                <a:ea typeface="DFKai-SB" panose="03000509000000000000" pitchFamily="65" charset="-120"/>
              </a:rPr>
              <a:t>《</a:t>
            </a:r>
            <a:r>
              <a:rPr lang="zh-CN" altLang="en-US" sz="3200" dirty="0">
                <a:solidFill>
                  <a:srgbClr val="FFFF00"/>
                </a:solidFill>
                <a:ea typeface="DFKai-SB" panose="03000509000000000000" pitchFamily="65" charset="-120"/>
              </a:rPr>
              <a:t>读经的艺术</a:t>
            </a:r>
            <a:r>
              <a:rPr lang="en-US" altLang="zh-CN" sz="3200" dirty="0">
                <a:solidFill>
                  <a:srgbClr val="FFFF00"/>
                </a:solidFill>
                <a:ea typeface="DFKai-SB" panose="03000509000000000000" pitchFamily="65" charset="-120"/>
              </a:rPr>
              <a:t>》- </a:t>
            </a:r>
            <a:r>
              <a:rPr lang="zh-TW" altLang="en-US" sz="3200" dirty="0">
                <a:solidFill>
                  <a:srgbClr val="FFFF00"/>
                </a:solidFill>
                <a:ea typeface="DFKai-SB" panose="03000509000000000000" pitchFamily="65" charset="-120"/>
              </a:rPr>
              <a:t>目录</a:t>
            </a:r>
            <a:endParaRPr lang="en-US" altLang="zh-TW" sz="3200" dirty="0">
              <a:solidFill>
                <a:srgbClr val="FFFF00"/>
              </a:solidFill>
              <a:latin typeface="+mj-lt"/>
              <a:ea typeface="+mj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820BFF-9063-A085-1512-3F928BF0D034}"/>
              </a:ext>
            </a:extLst>
          </p:cNvPr>
          <p:cNvSpPr txBox="1"/>
          <p:nvPr/>
        </p:nvSpPr>
        <p:spPr>
          <a:xfrm>
            <a:off x="4211960" y="1412776"/>
            <a:ext cx="4752528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zh-TW" altLang="en-US" b="0" i="0" dirty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第一章 緒論：解釋的需要</a:t>
            </a:r>
          </a:p>
          <a:p>
            <a:pPr algn="l"/>
            <a:r>
              <a:rPr lang="zh-TW" altLang="en-US" b="0" i="0" dirty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第二章 基本工具：一本好的譯本</a:t>
            </a:r>
          </a:p>
          <a:p>
            <a:pPr algn="l"/>
            <a:r>
              <a:rPr lang="zh-TW" altLang="en-US" b="0" i="0" dirty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第三章 </a:t>
            </a:r>
            <a:r>
              <a:rPr lang="zh-TW" altLang="en-US" b="0" i="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書信</a:t>
            </a:r>
            <a:r>
              <a:rPr lang="zh-TW" altLang="en-US" b="0" i="0" dirty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：學習根據情境來思想</a:t>
            </a:r>
          </a:p>
          <a:p>
            <a:pPr algn="l"/>
            <a:r>
              <a:rPr lang="zh-TW" altLang="en-US" b="0" i="0" dirty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第四章 </a:t>
            </a:r>
            <a:r>
              <a:rPr lang="zh-TW" altLang="en-US" b="0" i="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書信</a:t>
            </a:r>
            <a:r>
              <a:rPr lang="zh-TW" altLang="en-US" b="0" i="0" dirty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：釋經的問題</a:t>
            </a:r>
          </a:p>
          <a:p>
            <a:pPr algn="l"/>
            <a:r>
              <a:rPr lang="zh-TW" altLang="en-US" b="0" i="0" dirty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第五章 </a:t>
            </a:r>
            <a:r>
              <a:rPr lang="zh-TW" altLang="en-US" b="0" i="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舊約敘事</a:t>
            </a:r>
            <a:r>
              <a:rPr lang="zh-TW" altLang="en-US" b="0" i="0" dirty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：它們的適當用途</a:t>
            </a:r>
          </a:p>
          <a:p>
            <a:pPr algn="l"/>
            <a:r>
              <a:rPr lang="zh-TW" altLang="en-US" b="0" i="0" dirty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第六章 </a:t>
            </a:r>
            <a:r>
              <a:rPr lang="zh-TW" altLang="en-US" b="0" i="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使徒行傳</a:t>
            </a:r>
            <a:r>
              <a:rPr lang="zh-TW" altLang="en-US" b="0" i="0" dirty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：歷史先例的問題</a:t>
            </a:r>
          </a:p>
          <a:p>
            <a:pPr algn="l"/>
            <a:r>
              <a:rPr lang="zh-TW" altLang="en-US" b="0" i="0" dirty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第七章 </a:t>
            </a:r>
            <a:r>
              <a:rPr lang="zh-TW" altLang="en-US" b="0" i="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福音書</a:t>
            </a:r>
            <a:r>
              <a:rPr lang="zh-TW" altLang="en-US" b="0" i="0" dirty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：一個故事，許多方面</a:t>
            </a:r>
          </a:p>
          <a:p>
            <a:pPr algn="l"/>
            <a:r>
              <a:rPr lang="zh-TW" altLang="en-US" b="0" i="0" dirty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第八章 </a:t>
            </a:r>
            <a:r>
              <a:rPr lang="zh-TW" altLang="en-US" b="0" i="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比喻</a:t>
            </a:r>
            <a:r>
              <a:rPr lang="zh-TW" altLang="en-US" b="0" i="0" dirty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：你瞭解重點嗎？</a:t>
            </a:r>
          </a:p>
          <a:p>
            <a:pPr algn="l"/>
            <a:r>
              <a:rPr lang="zh-TW" altLang="en-US" b="0" i="0" dirty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第九章 </a:t>
            </a:r>
            <a:r>
              <a:rPr lang="zh-TW" altLang="en-US" b="0" i="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律法書</a:t>
            </a:r>
            <a:r>
              <a:rPr lang="zh-TW" altLang="en-US" b="0" i="0" dirty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：給以色列人的契約規定</a:t>
            </a:r>
          </a:p>
          <a:p>
            <a:pPr algn="l"/>
            <a:r>
              <a:rPr lang="zh-TW" altLang="en-US" b="0" i="0" dirty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第十章 </a:t>
            </a:r>
            <a:r>
              <a:rPr lang="zh-TW" altLang="en-US" b="0" i="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先知書</a:t>
            </a:r>
            <a:r>
              <a:rPr lang="zh-TW" altLang="en-US" b="0" i="0" dirty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：在以色列執行盟約</a:t>
            </a:r>
          </a:p>
          <a:p>
            <a:pPr algn="l"/>
            <a:r>
              <a:rPr lang="zh-TW" altLang="en-US" b="0" i="0" dirty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第十一章 </a:t>
            </a:r>
            <a:r>
              <a:rPr lang="zh-TW" altLang="en-US" b="0" i="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詩篇</a:t>
            </a:r>
            <a:r>
              <a:rPr lang="zh-TW" altLang="en-US" b="0" i="0" dirty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：以色列人和我們的禱告</a:t>
            </a:r>
          </a:p>
          <a:p>
            <a:pPr algn="l"/>
            <a:r>
              <a:rPr lang="zh-TW" altLang="en-US" b="0" i="0" dirty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第十二章 </a:t>
            </a:r>
            <a:r>
              <a:rPr lang="zh-TW" altLang="en-US" b="0" i="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智慧書</a:t>
            </a:r>
            <a:r>
              <a:rPr lang="zh-TW" altLang="en-US" b="0" i="0" dirty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：過去和現在</a:t>
            </a:r>
          </a:p>
          <a:p>
            <a:pPr algn="l"/>
            <a:r>
              <a:rPr lang="zh-TW" altLang="en-US" b="0" i="0" dirty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第十三章 </a:t>
            </a:r>
            <a:r>
              <a:rPr lang="zh-TW" altLang="en-US" b="0" i="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啟示錄</a:t>
            </a:r>
            <a:r>
              <a:rPr lang="zh-TW" altLang="en-US" b="0" i="0" dirty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：審判與希望之意象</a:t>
            </a:r>
            <a:br>
              <a:rPr lang="zh-TW" altLang="en-US" b="0" i="0" dirty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0" i="0" dirty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 </a:t>
            </a:r>
          </a:p>
          <a:p>
            <a:pPr algn="l"/>
            <a:r>
              <a:rPr lang="zh-TW" altLang="en-US" b="0" i="0" dirty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附錄 </a:t>
            </a:r>
            <a:r>
              <a:rPr lang="zh-TW" altLang="en-US" b="0" i="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註釋書的評估與使用</a:t>
            </a:r>
            <a:br>
              <a:rPr lang="zh-TW" altLang="en-US" b="0" i="0" dirty="0">
                <a:solidFill>
                  <a:srgbClr val="84858A"/>
                </a:solidFill>
                <a:effectLst/>
                <a:latin typeface="Verdana Sans-serif"/>
              </a:rPr>
            </a:br>
            <a:r>
              <a:rPr lang="zh-TW" altLang="en-US" b="0" i="0" dirty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英文聖經譯本的縮寫和中譯名</a:t>
            </a:r>
          </a:p>
        </p:txBody>
      </p:sp>
    </p:spTree>
    <p:extLst>
      <p:ext uri="{BB962C8B-B14F-4D97-AF65-F5344CB8AC3E}">
        <p14:creationId xmlns:p14="http://schemas.microsoft.com/office/powerpoint/2010/main" val="982361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9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0626" y="1256184"/>
            <a:ext cx="8802748" cy="5220816"/>
          </a:xfrm>
        </p:spPr>
        <p:txBody>
          <a:bodyPr lIns="92075" tIns="46038" rIns="92075" bIns="46038"/>
          <a:lstStyle/>
          <a:p>
            <a:pPr marL="400050" lvl="1" indent="-400050" eaLnBrk="1" hangingPunct="1">
              <a:lnSpc>
                <a:spcPts val="3200"/>
              </a:lnSpc>
              <a:buFont typeface="+mj-lt"/>
              <a:buAutoNum type="arabicPeriod"/>
            </a:pPr>
            <a:r>
              <a:rPr lang="ja-JP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上下文的分析 </a:t>
            </a:r>
            <a:r>
              <a:rPr lang="en-US" altLang="ja-JP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altLang="zh-TW" dirty="0">
                <a:latin typeface="+mj-lt"/>
                <a:ea typeface="DFKai-SB" panose="03000509000000000000" pitchFamily="65" charset="-120"/>
              </a:rPr>
              <a:t>Contextual Analysis</a:t>
            </a:r>
            <a:r>
              <a:rPr lang="en-US" altLang="ja-JP" dirty="0">
                <a:latin typeface="+mj-lt"/>
                <a:ea typeface="DFKai-SB" panose="03000509000000000000" pitchFamily="65" charset="-120"/>
              </a:rPr>
              <a:t>)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400050" lvl="1" indent="-400050" eaLnBrk="1" hangingPunct="1">
              <a:lnSpc>
                <a:spcPts val="3200"/>
              </a:lnSpc>
              <a:buFont typeface="+mj-lt"/>
              <a:buAutoNum type="arabicPeriod"/>
            </a:pPr>
            <a:r>
              <a:rPr lang="zh-CN" altLang="en-US" dirty="0">
                <a:solidFill>
                  <a:srgbClr val="FFFF00"/>
                </a:solidFill>
                <a:ea typeface="DFKai-SB" panose="03000509000000000000" pitchFamily="65" charset="-120"/>
              </a:rPr>
              <a:t>历史 </a:t>
            </a:r>
            <a:r>
              <a:rPr lang="en-US" altLang="zh-CN" dirty="0">
                <a:solidFill>
                  <a:srgbClr val="FFFF00"/>
                </a:solidFill>
                <a:ea typeface="DFKai-SB" panose="03000509000000000000" pitchFamily="65" charset="-120"/>
              </a:rPr>
              <a:t>, </a:t>
            </a:r>
            <a:r>
              <a:rPr lang="zh-CN" altLang="en-US" dirty="0">
                <a:solidFill>
                  <a:srgbClr val="FFFF00"/>
                </a:solidFill>
                <a:ea typeface="DFKai-SB" panose="03000509000000000000" pitchFamily="65" charset="-120"/>
              </a:rPr>
              <a:t>文化背景 </a:t>
            </a:r>
            <a:r>
              <a:rPr lang="en-US" altLang="zh-CN" dirty="0">
                <a:ea typeface="DFKai-SB" panose="03000509000000000000" pitchFamily="65" charset="-120"/>
              </a:rPr>
              <a:t>(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Historical/Cultural background</a:t>
            </a:r>
            <a:r>
              <a:rPr lang="en-US" altLang="ja-JP" dirty="0">
                <a:latin typeface="+mj-lt"/>
                <a:ea typeface="DFKai-SB" panose="03000509000000000000" pitchFamily="65" charset="-120"/>
              </a:rPr>
              <a:t>)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400050" lvl="1" indent="-400050" eaLnBrk="1" hangingPunct="1">
              <a:lnSpc>
                <a:spcPts val="3200"/>
              </a:lnSpc>
              <a:buFont typeface="+mj-lt"/>
              <a:buAutoNum type="arabicPeriod"/>
            </a:pPr>
            <a:r>
              <a:rPr lang="ja-JP" altLang="en-US" dirty="0">
                <a:solidFill>
                  <a:srgbClr val="FFFF00"/>
                </a:solidFill>
                <a:ea typeface="DFKai-SB" panose="03000509000000000000" pitchFamily="65" charset="-120"/>
              </a:rPr>
              <a:t>字汇的研究 </a:t>
            </a:r>
            <a:r>
              <a:rPr lang="en-US" altLang="ja-JP" dirty="0">
                <a:ea typeface="DFKai-SB" panose="03000509000000000000" pitchFamily="65" charset="-120"/>
              </a:rPr>
              <a:t>(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Word Study</a:t>
            </a:r>
            <a:r>
              <a:rPr lang="en-US" altLang="ja-JP" dirty="0">
                <a:latin typeface="+mj-lt"/>
                <a:ea typeface="DFKai-SB" panose="03000509000000000000" pitchFamily="65" charset="-120"/>
              </a:rPr>
              <a:t>)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400050" lvl="1" indent="-400050" eaLnBrk="1" hangingPunct="1">
              <a:lnSpc>
                <a:spcPts val="3200"/>
              </a:lnSpc>
              <a:buFont typeface="+mj-lt"/>
              <a:buAutoNum type="arabicPeriod"/>
            </a:pPr>
            <a:r>
              <a:rPr lang="ja-JP" altLang="en-US" dirty="0">
                <a:solidFill>
                  <a:srgbClr val="FFFF00"/>
                </a:solidFill>
                <a:ea typeface="DFKai-SB" panose="03000509000000000000" pitchFamily="65" charset="-120"/>
              </a:rPr>
              <a:t>文法的分析 </a:t>
            </a:r>
            <a:r>
              <a:rPr lang="en-US" altLang="ja-JP" dirty="0">
                <a:ea typeface="DFKai-SB" panose="03000509000000000000" pitchFamily="65" charset="-120"/>
              </a:rPr>
              <a:t>(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Grammatical Analysis</a:t>
            </a:r>
            <a:r>
              <a:rPr lang="en-US" altLang="ja-JP" dirty="0">
                <a:latin typeface="+mj-lt"/>
                <a:ea typeface="DFKai-SB" panose="03000509000000000000" pitchFamily="65" charset="-120"/>
              </a:rPr>
              <a:t>) 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795338" lvl="1" indent="-338138" eaLnBrk="1" hangingPunct="1">
              <a:lnSpc>
                <a:spcPts val="3200"/>
              </a:lnSpc>
              <a:buFont typeface="Wingdings" pitchFamily="2" charset="2"/>
              <a:buChar char="Ø"/>
            </a:pPr>
            <a:endParaRPr lang="en-US" altLang="zh-TW" dirty="0">
              <a:latin typeface="+mj-lt"/>
              <a:ea typeface="DFKai-SB" panose="03000509000000000000" pitchFamily="65" charset="-120"/>
            </a:endParaRPr>
          </a:p>
          <a:p>
            <a:pPr marL="566738" lvl="1" indent="-338138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是的，期末考试会考这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4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个原则！</a:t>
            </a:r>
          </a:p>
          <a:p>
            <a:pPr marL="566738" lvl="1" indent="-338138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必须记住这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4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条原则！ 您将在余生中</a:t>
            </a:r>
            <a:r>
              <a:rPr lang="zh-CN" altLang="en-US" dirty="0">
                <a:ea typeface="DFKai-SB" panose="03000509000000000000" pitchFamily="65" charset="-120"/>
              </a:rPr>
              <a:t>经常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使用它！</a:t>
            </a:r>
          </a:p>
          <a:p>
            <a:pPr marL="566738" lvl="1" indent="-338138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这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4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个原则的</a:t>
            </a:r>
            <a:r>
              <a:rPr lang="zh-CN" altLang="en-US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顺序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很重要！</a:t>
            </a:r>
          </a:p>
          <a:p>
            <a:pPr marL="566738" lvl="1" indent="-338138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现在，我将尝试通过大量示例（案例研究方法）将它们刻录到您的记忆中。</a:t>
            </a:r>
            <a:endParaRPr lang="en-US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152636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solidFill>
                  <a:srgbClr val="FF99FF"/>
                </a:solidFill>
                <a:ea typeface="DFKai-SB" panose="03000509000000000000" pitchFamily="65" charset="-120"/>
              </a:rPr>
              <a:t>一般</a:t>
            </a:r>
            <a:r>
              <a:rPr lang="zh-CN" altLang="en-US" dirty="0">
                <a:ea typeface="DFKai-SB" panose="03000509000000000000" pitchFamily="65" charset="-120"/>
              </a:rPr>
              <a:t>释经学 </a:t>
            </a:r>
            <a:r>
              <a:rPr lang="en-US" altLang="zh-CN" dirty="0">
                <a:ea typeface="DFKai-SB" panose="03000509000000000000" pitchFamily="65" charset="-120"/>
              </a:rPr>
              <a:t>- </a:t>
            </a:r>
            <a:r>
              <a:rPr lang="zh-CN" altLang="en-US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普通的解释原则</a:t>
            </a:r>
            <a:endParaRPr lang="en-US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448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30825</TotalTime>
  <Words>1299</Words>
  <Application>Microsoft Office PowerPoint</Application>
  <PresentationFormat>On-screen Show (4:3)</PresentationFormat>
  <Paragraphs>118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Bookman</vt:lpstr>
      <vt:lpstr>DFKai-SB</vt:lpstr>
      <vt:lpstr>PMingLiU</vt:lpstr>
      <vt:lpstr>TSC UKai M TT</vt:lpstr>
      <vt:lpstr>Verdana Sans-serif</vt:lpstr>
      <vt:lpstr>Arial</vt:lpstr>
      <vt:lpstr>Times New Roman</vt:lpstr>
      <vt:lpstr>Wingdings</vt:lpstr>
      <vt:lpstr>Orbit</vt:lpstr>
      <vt:lpstr>圣经阐述：如何解释和应用圣经- 7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Bible Exposition</dc:title>
  <dc:creator>dell</dc:creator>
  <cp:lastModifiedBy>Iho Tree</cp:lastModifiedBy>
  <cp:revision>1484</cp:revision>
  <dcterms:created xsi:type="dcterms:W3CDTF">1998-11-23T20:04:09Z</dcterms:created>
  <dcterms:modified xsi:type="dcterms:W3CDTF">2024-08-27T21:20:40Z</dcterms:modified>
</cp:coreProperties>
</file>